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png" ContentType="image/png"/>
  <Override PartName="/ppt/media/image8.png" ContentType="image/png"/>
  <Override PartName="/ppt/media/image7.png" ContentType="image/png"/>
  <Override PartName="/ppt/media/image12.jpeg" ContentType="image/jpeg"/>
  <Override PartName="/ppt/media/image11.png" ContentType="image/png"/>
  <Override PartName="/ppt/media/image19.jpeg" ContentType="image/jpeg"/>
  <Override PartName="/ppt/media/image6.png" ContentType="image/png"/>
  <Override PartName="/ppt/media/image10.png" ContentType="image/png"/>
  <Override PartName="/ppt/media/image5.png" ContentType="image/png"/>
  <Override PartName="/ppt/media/image22.png" ContentType="image/png"/>
  <Override PartName="/ppt/media/image21.png" ContentType="image/png"/>
  <Override PartName="/ppt/media/image4.png" ContentType="image/png"/>
  <Override PartName="/ppt/media/image3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.png" ContentType="image/png"/>
  <Override PartName="/ppt/media/image13.jpeg" ContentType="image/jpeg"/>
  <Override PartName="/ppt/media/image23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Palatino Linotype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E362A4B-A167-48BE-BCDD-A63645E98A07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7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E785660-30D8-4A70-9005-606364350BB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5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FBF7A92-C6D5-4B0E-AF64-419A2AEF337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5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8499F56-7F52-4DF0-B07F-27CE7025150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5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BA30ADB-F1D4-497D-95CB-5DCA55E5A51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6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21E7F2B-499E-4144-BB19-6F0FA5B05C3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6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EB6B69F-6DFC-4A34-A4BF-469163B1B88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6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5C069A0-359F-4976-B267-9AC42093BA8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7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0E33E48-4DAF-4596-B980-DBBF051335C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7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C99DCDC-ADD8-42AA-A037-6D634E92188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entury Gothic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FB6FE8F-5127-46AB-9A76-0FC1894F57CA}" type="datetime">
              <a:rPr b="0" lang="ru-RU" sz="1200" spc="-1" strike="noStrike">
                <a:solidFill>
                  <a:srgbClr val="8b8b8b"/>
                </a:solidFill>
                <a:latin typeface="Palatino Linotype"/>
              </a:rPr>
              <a:t>21.3.22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47D547B-DDC0-4163-A22D-204EFA599CF1}" type="slidenum">
              <a:rPr b="0" lang="ru-RU" sz="1200" spc="-1" strike="noStrike">
                <a:solidFill>
                  <a:srgbClr val="8b8b8b"/>
                </a:solidFill>
                <a:latin typeface="Palatino Linotype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Palatino Linotype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Palatino Linotype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Palatino Linotyp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Palatino Linotype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Palatino Linotype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Palatino Linotype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Palatino Linotyp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Palatino Linotype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Palatino Linotyp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Palatino Linotype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entury Gothic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Palatino Linotype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Palatino Linotype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Palatino Linotype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Palatino Linotype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Palatino Linotype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Palatino Linotype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Palatino Linotype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Palatino Linotype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48DCBDA-074A-4D0E-AB69-BC1914E7527D}" type="datetime">
              <a:rPr b="0" lang="ru-RU" sz="1200" spc="-1" strike="noStrike">
                <a:solidFill>
                  <a:srgbClr val="8b8b8b"/>
                </a:solidFill>
                <a:latin typeface="Palatino Linotype"/>
              </a:rPr>
              <a:t>21.3.22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EA5CA7D-2EE4-4552-81D4-ECDBDB9F7156}" type="slidenum">
              <a:rPr b="0" lang="ru-RU" sz="1200" spc="-1" strike="noStrike">
                <a:solidFill>
                  <a:srgbClr val="8b8b8b"/>
                </a:solidFill>
                <a:latin typeface="Palatino Linotype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 flipV="1">
            <a:off x="1304640" y="1470600"/>
            <a:ext cx="10086120" cy="2914200"/>
          </a:xfrm>
          <a:prstGeom prst="snip2DiagRect">
            <a:avLst>
              <a:gd name="adj1" fmla="val 0"/>
              <a:gd name="adj2" fmla="val 40037"/>
            </a:avLst>
          </a:prstGeom>
          <a:solidFill>
            <a:srgbClr val="17037a"/>
          </a:solidFill>
          <a:ln>
            <a:solidFill>
              <a:srgbClr val="17037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89" name="TextShape 2"/>
          <p:cNvSpPr txBox="1"/>
          <p:nvPr/>
        </p:nvSpPr>
        <p:spPr>
          <a:xfrm>
            <a:off x="2127600" y="-1308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17037a"/>
                </a:solidFill>
                <a:latin typeface="Century Gothic"/>
              </a:rPr>
              <a:t>Муниципальное бюджетное общеобразовательное учреждение</a:t>
            </a:r>
            <a:br/>
            <a:r>
              <a:rPr b="0" lang="ru-RU" sz="2000" spc="-1" strike="noStrike">
                <a:solidFill>
                  <a:srgbClr val="17037a"/>
                </a:solidFill>
                <a:latin typeface="Century Gothic"/>
              </a:rPr>
              <a:t>«Новониколаевская средняя общеобразовательная школа №9</a:t>
            </a:r>
            <a:r>
              <a:rPr b="0" lang="ru-RU" sz="1400" spc="-1" strike="noStrike">
                <a:solidFill>
                  <a:srgbClr val="17037a"/>
                </a:solidFill>
                <a:latin typeface="Century Gothic"/>
              </a:rPr>
              <a:t>»</a:t>
            </a:r>
            <a:endParaRPr b="0" lang="ru-RU" sz="1400" spc="-1" strike="noStrike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90" name="Рисунок 9" descr=""/>
          <p:cNvPicPr/>
          <p:nvPr/>
        </p:nvPicPr>
        <p:blipFill>
          <a:blip r:embed="rId1"/>
          <a:stretch/>
        </p:blipFill>
        <p:spPr>
          <a:xfrm>
            <a:off x="0" y="-305280"/>
            <a:ext cx="1708560" cy="237132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1509120" y="1886400"/>
            <a:ext cx="955764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ffffff"/>
                </a:solidFill>
                <a:latin typeface="Century Gothic"/>
              </a:rPr>
              <a:t>Проектно-исследовательская работа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ffffff"/>
                </a:solidFill>
                <a:latin typeface="Century Gothic"/>
              </a:rPr>
              <a:t>«Моя малая родина в истории края»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8224560" y="4786200"/>
            <a:ext cx="376596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17037a"/>
                </a:solidFill>
                <a:latin typeface="Century Gothic"/>
              </a:rPr>
              <a:t>Выполнила: Нагорных Виктория,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17037a"/>
                </a:solidFill>
                <a:latin typeface="Century Gothic"/>
              </a:rPr>
              <a:t>ученица 10 класса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17037a"/>
                </a:solidFill>
                <a:latin typeface="Century Gothic"/>
              </a:rPr>
              <a:t>Учитель: Милешко Т. А.,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17037a"/>
                </a:solidFill>
                <a:latin typeface="Century Gothic"/>
              </a:rPr>
              <a:t>учитель истории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4674600" y="6263640"/>
            <a:ext cx="33465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17037a"/>
                </a:solidFill>
                <a:latin typeface="Century Gothic"/>
              </a:rPr>
              <a:t>с. Новониколаевка, 2022 г.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4" descr=""/>
          <p:cNvPicPr/>
          <p:nvPr/>
        </p:nvPicPr>
        <p:blipFill>
          <a:blip r:embed="rId1"/>
          <a:srcRect l="0" t="31888" r="0" b="0"/>
          <a:stretch/>
        </p:blipFill>
        <p:spPr>
          <a:xfrm rot="20777400">
            <a:off x="314280" y="2234880"/>
            <a:ext cx="4171320" cy="378828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5" descr=""/>
          <p:cNvPicPr/>
          <p:nvPr/>
        </p:nvPicPr>
        <p:blipFill>
          <a:blip r:embed="rId2"/>
          <a:stretch/>
        </p:blipFill>
        <p:spPr>
          <a:xfrm rot="399600">
            <a:off x="6637680" y="1919160"/>
            <a:ext cx="5433120" cy="305028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 flipV="1">
            <a:off x="2057400" y="163440"/>
            <a:ext cx="10553760" cy="1329120"/>
          </a:xfrm>
          <a:prstGeom prst="snip2DiagRect">
            <a:avLst>
              <a:gd name="adj1" fmla="val 0"/>
              <a:gd name="adj2" fmla="val 42172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45" name="CustomShape 2"/>
          <p:cNvSpPr/>
          <p:nvPr/>
        </p:nvSpPr>
        <p:spPr>
          <a:xfrm flipV="1">
            <a:off x="2209680" y="284040"/>
            <a:ext cx="10576080" cy="1562760"/>
          </a:xfrm>
          <a:prstGeom prst="snip2DiagRect">
            <a:avLst>
              <a:gd name="adj1" fmla="val 0"/>
              <a:gd name="adj2" fmla="val 42172"/>
            </a:avLst>
          </a:prstGeom>
          <a:solidFill>
            <a:srgbClr val="17037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46" name="TextShape 3"/>
          <p:cNvSpPr txBox="1"/>
          <p:nvPr/>
        </p:nvSpPr>
        <p:spPr>
          <a:xfrm>
            <a:off x="2942640" y="735120"/>
            <a:ext cx="9416880" cy="662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4200" spc="-1" strike="noStrike">
                <a:solidFill>
                  <a:srgbClr val="ffffff"/>
                </a:solidFill>
                <a:latin typeface="Century Gothic"/>
              </a:rPr>
              <a:t>Итоги проекта</a:t>
            </a:r>
            <a:endParaRPr b="0" lang="ru-RU" sz="4200" spc="-1" strike="noStrike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147" name="Рисунок 12" descr=""/>
          <p:cNvPicPr/>
          <p:nvPr/>
        </p:nvPicPr>
        <p:blipFill>
          <a:blip r:embed="rId3"/>
          <a:stretch/>
        </p:blipFill>
        <p:spPr>
          <a:xfrm>
            <a:off x="113040" y="-226800"/>
            <a:ext cx="1456560" cy="2021400"/>
          </a:xfrm>
          <a:prstGeom prst="rect">
            <a:avLst/>
          </a:prstGeom>
          <a:ln>
            <a:noFill/>
          </a:ln>
        </p:spPr>
      </p:pic>
      <p:pic>
        <p:nvPicPr>
          <p:cNvPr id="148" name="Рисунок 6" descr=""/>
          <p:cNvPicPr/>
          <p:nvPr/>
        </p:nvPicPr>
        <p:blipFill>
          <a:blip r:embed="rId4"/>
          <a:stretch/>
        </p:blipFill>
        <p:spPr>
          <a:xfrm>
            <a:off x="3980160" y="2566440"/>
            <a:ext cx="2812320" cy="400608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8" descr=""/>
          <p:cNvPicPr/>
          <p:nvPr/>
        </p:nvPicPr>
        <p:blipFill>
          <a:blip r:embed="rId5"/>
          <a:stretch/>
        </p:blipFill>
        <p:spPr>
          <a:xfrm>
            <a:off x="6984000" y="4234680"/>
            <a:ext cx="4128840" cy="2321640"/>
          </a:xfrm>
          <a:prstGeom prst="rect">
            <a:avLst/>
          </a:prstGeom>
          <a:ln>
            <a:noFill/>
          </a:ln>
        </p:spPr>
      </p:pic>
    </p:spTree>
  </p:cSld>
  <p:transition spd="slow">
    <p:push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 flipV="1">
            <a:off x="2057400" y="163440"/>
            <a:ext cx="10553760" cy="1329120"/>
          </a:xfrm>
          <a:prstGeom prst="snip2DiagRect">
            <a:avLst>
              <a:gd name="adj1" fmla="val 0"/>
              <a:gd name="adj2" fmla="val 42172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95" name="CustomShape 2"/>
          <p:cNvSpPr/>
          <p:nvPr/>
        </p:nvSpPr>
        <p:spPr>
          <a:xfrm flipV="1">
            <a:off x="2209680" y="284040"/>
            <a:ext cx="10576080" cy="1562760"/>
          </a:xfrm>
          <a:prstGeom prst="snip2DiagRect">
            <a:avLst>
              <a:gd name="adj1" fmla="val 0"/>
              <a:gd name="adj2" fmla="val 42172"/>
            </a:avLst>
          </a:prstGeom>
          <a:solidFill>
            <a:srgbClr val="17037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96" name="TextShape 3"/>
          <p:cNvSpPr txBox="1"/>
          <p:nvPr/>
        </p:nvSpPr>
        <p:spPr>
          <a:xfrm>
            <a:off x="2942640" y="735120"/>
            <a:ext cx="9416880" cy="662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4200" spc="-1" strike="noStrike">
                <a:solidFill>
                  <a:srgbClr val="ffffff"/>
                </a:solidFill>
                <a:latin typeface="Century Gothic"/>
              </a:rPr>
              <a:t>Проблема и актуальность</a:t>
            </a:r>
            <a:endParaRPr b="0" lang="ru-RU" sz="4200" spc="-1" strike="noStrike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97" name="Рисунок 12" descr=""/>
          <p:cNvPicPr/>
          <p:nvPr/>
        </p:nvPicPr>
        <p:blipFill>
          <a:blip r:embed="rId1"/>
          <a:stretch/>
        </p:blipFill>
        <p:spPr>
          <a:xfrm>
            <a:off x="113040" y="-226800"/>
            <a:ext cx="1456560" cy="2021400"/>
          </a:xfrm>
          <a:prstGeom prst="rect">
            <a:avLst/>
          </a:prstGeom>
          <a:ln>
            <a:noFill/>
          </a:ln>
        </p:spPr>
      </p:pic>
      <p:sp>
        <p:nvSpPr>
          <p:cNvPr id="98" name="CustomShape 4"/>
          <p:cNvSpPr/>
          <p:nvPr/>
        </p:nvSpPr>
        <p:spPr>
          <a:xfrm>
            <a:off x="2790000" y="2610720"/>
            <a:ext cx="7400160" cy="344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В 2022 году 25 мая Красноярский край отмечает важную дату – 200 лет со дня образования Енисейской губернии. В рамках этой исторической даты будут проводиться мероприятия. Одной из важных задач этих мероприятий является привлечение внимания и интереса к истории Енисейской губернии, а также сохранение исторической памяти. Одним из таких мероприятий в нашей школе является реализация исследовательского проекта «Моя малая родина в истории края».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99" name="Рисунок 2" descr=""/>
          <p:cNvPicPr/>
          <p:nvPr/>
        </p:nvPicPr>
        <p:blipFill>
          <a:blip r:embed="rId2"/>
          <a:srcRect l="12064" t="10599" r="0" b="0"/>
          <a:stretch/>
        </p:blipFill>
        <p:spPr>
          <a:xfrm>
            <a:off x="3642120" y="1847880"/>
            <a:ext cx="5292720" cy="4861440"/>
          </a:xfrm>
          <a:prstGeom prst="rect">
            <a:avLst/>
          </a:prstGeom>
          <a:ln>
            <a:noFill/>
          </a:ln>
        </p:spPr>
      </p:pic>
    </p:spTree>
  </p:cSld>
  <p:transition spd="slow">
    <p:push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 flipV="1">
            <a:off x="2057400" y="163440"/>
            <a:ext cx="10553760" cy="1329120"/>
          </a:xfrm>
          <a:prstGeom prst="snip2DiagRect">
            <a:avLst>
              <a:gd name="adj1" fmla="val 0"/>
              <a:gd name="adj2" fmla="val 42172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01" name="CustomShape 2"/>
          <p:cNvSpPr/>
          <p:nvPr/>
        </p:nvSpPr>
        <p:spPr>
          <a:xfrm flipV="1">
            <a:off x="2209680" y="284040"/>
            <a:ext cx="10576080" cy="1562760"/>
          </a:xfrm>
          <a:prstGeom prst="snip2DiagRect">
            <a:avLst>
              <a:gd name="adj1" fmla="val 0"/>
              <a:gd name="adj2" fmla="val 42172"/>
            </a:avLst>
          </a:prstGeom>
          <a:solidFill>
            <a:srgbClr val="17037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02" name="TextShape 3"/>
          <p:cNvSpPr txBox="1"/>
          <p:nvPr/>
        </p:nvSpPr>
        <p:spPr>
          <a:xfrm>
            <a:off x="2942640" y="735120"/>
            <a:ext cx="6653520" cy="662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4200" spc="-1" strike="noStrike">
                <a:solidFill>
                  <a:srgbClr val="ffffff"/>
                </a:solidFill>
                <a:latin typeface="Century Gothic"/>
              </a:rPr>
              <a:t>Цель и задачи проекта </a:t>
            </a:r>
            <a:endParaRPr b="0" lang="ru-RU" sz="4200" spc="-1" strike="noStrike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103" name="Рисунок 12" descr=""/>
          <p:cNvPicPr/>
          <p:nvPr/>
        </p:nvPicPr>
        <p:blipFill>
          <a:blip r:embed="rId1"/>
          <a:stretch/>
        </p:blipFill>
        <p:spPr>
          <a:xfrm>
            <a:off x="113040" y="-226800"/>
            <a:ext cx="1456560" cy="2021400"/>
          </a:xfrm>
          <a:prstGeom prst="rect">
            <a:avLst/>
          </a:prstGeom>
          <a:ln>
            <a:noFill/>
          </a:ln>
        </p:spPr>
      </p:pic>
      <p:sp>
        <p:nvSpPr>
          <p:cNvPr id="104" name="CustomShape 4"/>
          <p:cNvSpPr/>
          <p:nvPr/>
        </p:nvSpPr>
        <p:spPr>
          <a:xfrm>
            <a:off x="735120" y="2377440"/>
            <a:ext cx="11091960" cy="3832920"/>
          </a:xfrm>
          <a:prstGeom prst="snip2DiagRect">
            <a:avLst>
              <a:gd name="adj1" fmla="val 0"/>
              <a:gd name="adj2" fmla="val 42172"/>
            </a:avLst>
          </a:prstGeom>
          <a:solidFill>
            <a:srgbClr val="17037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05" name="CustomShape 5"/>
          <p:cNvSpPr/>
          <p:nvPr/>
        </p:nvSpPr>
        <p:spPr>
          <a:xfrm>
            <a:off x="2209680" y="2585880"/>
            <a:ext cx="9105840" cy="44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entury Gothic"/>
              </a:rPr>
              <a:t>Цель – сохранение историко-географической памяти Красноярского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entury Gothic"/>
              </a:rPr>
              <a:t>края через интерактивные игры для школьников – квиз и спилс-карта.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entury Gothic"/>
              </a:rPr>
              <a:t>Задачи: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entury Gothic"/>
              </a:rPr>
              <a:t>1.Проанализировать литературу по теме проекта;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entury Gothic"/>
              </a:rPr>
              <a:t>2 Провести социологический опрос среди учащихся 5-11 классов по теме «Моя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entury Gothic"/>
              </a:rPr>
              <a:t>малая родина»;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entury Gothic"/>
              </a:rPr>
              <a:t>3.Создать и провести квиз «200 лет Енисейской губернии» среди учащихся 7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entury Gothic"/>
              </a:rPr>
              <a:t>классов;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entury Gothic"/>
              </a:rPr>
              <a:t>4.Создать макет спилс-карты Иланского района;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entury Gothic"/>
              </a:rPr>
              <a:t>5.Опубликовать материалы проекта, приложения проекта на сайте школы;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entury Gothic"/>
              </a:rPr>
              <a:t>6.Подвести итоги проекта.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push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 flipV="1">
            <a:off x="2057400" y="163440"/>
            <a:ext cx="10553760" cy="1329120"/>
          </a:xfrm>
          <a:prstGeom prst="snip2DiagRect">
            <a:avLst>
              <a:gd name="adj1" fmla="val 0"/>
              <a:gd name="adj2" fmla="val 42172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07" name="CustomShape 2"/>
          <p:cNvSpPr/>
          <p:nvPr/>
        </p:nvSpPr>
        <p:spPr>
          <a:xfrm flipV="1">
            <a:off x="2209680" y="284040"/>
            <a:ext cx="10576080" cy="1562760"/>
          </a:xfrm>
          <a:prstGeom prst="snip2DiagRect">
            <a:avLst>
              <a:gd name="adj1" fmla="val 0"/>
              <a:gd name="adj2" fmla="val 42172"/>
            </a:avLst>
          </a:prstGeom>
          <a:solidFill>
            <a:srgbClr val="17037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08" name="TextShape 3"/>
          <p:cNvSpPr txBox="1"/>
          <p:nvPr/>
        </p:nvSpPr>
        <p:spPr>
          <a:xfrm>
            <a:off x="2682360" y="696960"/>
            <a:ext cx="9509400" cy="631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4200" spc="-1" strike="noStrike">
                <a:solidFill>
                  <a:srgbClr val="ffffff"/>
                </a:solidFill>
                <a:latin typeface="Century Gothic"/>
              </a:rPr>
              <a:t>Гипотеза</a:t>
            </a:r>
            <a:endParaRPr b="0" lang="ru-RU" sz="4200" spc="-1" strike="noStrike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109" name="Рисунок 12" descr=""/>
          <p:cNvPicPr/>
          <p:nvPr/>
        </p:nvPicPr>
        <p:blipFill>
          <a:blip r:embed="rId1"/>
          <a:stretch/>
        </p:blipFill>
        <p:spPr>
          <a:xfrm>
            <a:off x="113040" y="-226800"/>
            <a:ext cx="1456560" cy="2021400"/>
          </a:xfrm>
          <a:prstGeom prst="rect">
            <a:avLst/>
          </a:prstGeom>
          <a:ln>
            <a:noFill/>
          </a:ln>
        </p:spPr>
      </p:pic>
      <p:sp>
        <p:nvSpPr>
          <p:cNvPr id="110" name="CustomShape 4"/>
          <p:cNvSpPr/>
          <p:nvPr/>
        </p:nvSpPr>
        <p:spPr>
          <a:xfrm>
            <a:off x="1827360" y="2811600"/>
            <a:ext cx="8540640" cy="2870280"/>
          </a:xfrm>
          <a:prstGeom prst="snip2DiagRect">
            <a:avLst>
              <a:gd name="adj1" fmla="val 0"/>
              <a:gd name="adj2" fmla="val 42172"/>
            </a:avLst>
          </a:prstGeom>
          <a:solidFill>
            <a:srgbClr val="17037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11" name="CustomShape 5"/>
          <p:cNvSpPr/>
          <p:nvPr/>
        </p:nvSpPr>
        <p:spPr>
          <a:xfrm>
            <a:off x="2682360" y="3708360"/>
            <a:ext cx="7381080" cy="155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latin typeface="Century Gothic"/>
              </a:rPr>
              <a:t>Каждый гражданин хорошо знает историю своей малой родины.</a:t>
            </a:r>
            <a:endParaRPr b="0" lang="ru-RU" sz="3200" spc="-1" strike="noStrike">
              <a:latin typeface="Arial"/>
            </a:endParaRPr>
          </a:p>
        </p:txBody>
      </p:sp>
    </p:spTree>
  </p:cSld>
  <p:transition spd="slow">
    <p:push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 flipV="1">
            <a:off x="2057400" y="163440"/>
            <a:ext cx="10553760" cy="1329120"/>
          </a:xfrm>
          <a:prstGeom prst="snip2DiagRect">
            <a:avLst>
              <a:gd name="adj1" fmla="val 0"/>
              <a:gd name="adj2" fmla="val 42172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13" name="CustomShape 2"/>
          <p:cNvSpPr/>
          <p:nvPr/>
        </p:nvSpPr>
        <p:spPr>
          <a:xfrm flipV="1">
            <a:off x="2209680" y="284040"/>
            <a:ext cx="10576080" cy="1562760"/>
          </a:xfrm>
          <a:prstGeom prst="snip2DiagRect">
            <a:avLst>
              <a:gd name="adj1" fmla="val 0"/>
              <a:gd name="adj2" fmla="val 42172"/>
            </a:avLst>
          </a:prstGeom>
          <a:solidFill>
            <a:srgbClr val="17037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14" name="TextShape 3"/>
          <p:cNvSpPr txBox="1"/>
          <p:nvPr/>
        </p:nvSpPr>
        <p:spPr>
          <a:xfrm>
            <a:off x="2682360" y="696960"/>
            <a:ext cx="9509400" cy="631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4200" spc="-1" strike="noStrike">
                <a:solidFill>
                  <a:srgbClr val="ffffff"/>
                </a:solidFill>
                <a:latin typeface="Century Gothic"/>
              </a:rPr>
              <a:t>Мероприятия проекта</a:t>
            </a:r>
            <a:endParaRPr b="0" lang="ru-RU" sz="4200" spc="-1" strike="noStrike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115" name="Рисунок 12" descr=""/>
          <p:cNvPicPr/>
          <p:nvPr/>
        </p:nvPicPr>
        <p:blipFill>
          <a:blip r:embed="rId1"/>
          <a:stretch/>
        </p:blipFill>
        <p:spPr>
          <a:xfrm>
            <a:off x="113040" y="-226800"/>
            <a:ext cx="1456560" cy="2021400"/>
          </a:xfrm>
          <a:prstGeom prst="rect">
            <a:avLst/>
          </a:prstGeom>
          <a:ln>
            <a:noFill/>
          </a:ln>
        </p:spPr>
      </p:pic>
      <p:sp>
        <p:nvSpPr>
          <p:cNvPr id="116" name="CustomShape 4"/>
          <p:cNvSpPr/>
          <p:nvPr/>
        </p:nvSpPr>
        <p:spPr>
          <a:xfrm>
            <a:off x="1036800" y="2606040"/>
            <a:ext cx="10576080" cy="3554280"/>
          </a:xfrm>
          <a:prstGeom prst="snip2DiagRect">
            <a:avLst>
              <a:gd name="adj1" fmla="val 0"/>
              <a:gd name="adj2" fmla="val 42172"/>
            </a:avLst>
          </a:prstGeom>
          <a:solidFill>
            <a:srgbClr val="17037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17" name="CustomShape 5"/>
          <p:cNvSpPr/>
          <p:nvPr/>
        </p:nvSpPr>
        <p:spPr>
          <a:xfrm>
            <a:off x="2409480" y="3260160"/>
            <a:ext cx="806580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Century Gothic"/>
              </a:rPr>
              <a:t>Исследовательский проект реализуется в три этапа: подготовительный, деятельностный и рефлексивный. Было проведено 7 основных мероприятий проекта.</a:t>
            </a:r>
            <a:endParaRPr b="0" lang="ru-RU" sz="2800" spc="-1" strike="noStrike">
              <a:latin typeface="Arial"/>
            </a:endParaRPr>
          </a:p>
        </p:txBody>
      </p:sp>
    </p:spTree>
  </p:cSld>
  <p:transition spd="slow">
    <p:push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 flipV="1">
            <a:off x="2057400" y="163440"/>
            <a:ext cx="10553760" cy="1329120"/>
          </a:xfrm>
          <a:prstGeom prst="snip2DiagRect">
            <a:avLst>
              <a:gd name="adj1" fmla="val 0"/>
              <a:gd name="adj2" fmla="val 42172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19" name="CustomShape 2"/>
          <p:cNvSpPr/>
          <p:nvPr/>
        </p:nvSpPr>
        <p:spPr>
          <a:xfrm flipV="1">
            <a:off x="2209680" y="284040"/>
            <a:ext cx="10576080" cy="1562760"/>
          </a:xfrm>
          <a:prstGeom prst="snip2DiagRect">
            <a:avLst>
              <a:gd name="adj1" fmla="val 0"/>
              <a:gd name="adj2" fmla="val 42172"/>
            </a:avLst>
          </a:prstGeom>
          <a:solidFill>
            <a:srgbClr val="17037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20" name="TextShape 3"/>
          <p:cNvSpPr txBox="1"/>
          <p:nvPr/>
        </p:nvSpPr>
        <p:spPr>
          <a:xfrm>
            <a:off x="2682360" y="696960"/>
            <a:ext cx="9509400" cy="631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4200" spc="-1" strike="noStrike">
                <a:solidFill>
                  <a:srgbClr val="ffffff"/>
                </a:solidFill>
                <a:latin typeface="Century Gothic"/>
              </a:rPr>
              <a:t>Социологический опрос</a:t>
            </a:r>
            <a:endParaRPr b="0" lang="ru-RU" sz="4200" spc="-1" strike="noStrike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121" name="Рисунок 12" descr=""/>
          <p:cNvPicPr/>
          <p:nvPr/>
        </p:nvPicPr>
        <p:blipFill>
          <a:blip r:embed="rId1"/>
          <a:stretch/>
        </p:blipFill>
        <p:spPr>
          <a:xfrm>
            <a:off x="113040" y="-226800"/>
            <a:ext cx="1456560" cy="2021400"/>
          </a:xfrm>
          <a:prstGeom prst="rect">
            <a:avLst/>
          </a:prstGeom>
          <a:ln>
            <a:noFill/>
          </a:ln>
        </p:spPr>
      </p:pic>
      <p:pic>
        <p:nvPicPr>
          <p:cNvPr id="122" name="Picture 2" descr=""/>
          <p:cNvPicPr/>
          <p:nvPr/>
        </p:nvPicPr>
        <p:blipFill>
          <a:blip r:embed="rId2"/>
          <a:stretch/>
        </p:blipFill>
        <p:spPr>
          <a:xfrm>
            <a:off x="2209680" y="2126160"/>
            <a:ext cx="7509960" cy="4388040"/>
          </a:xfrm>
          <a:prstGeom prst="rect">
            <a:avLst/>
          </a:prstGeom>
          <a:ln>
            <a:noFill/>
          </a:ln>
        </p:spPr>
      </p:pic>
      <p:pic>
        <p:nvPicPr>
          <p:cNvPr id="123" name="Picture 3" descr=""/>
          <p:cNvPicPr/>
          <p:nvPr/>
        </p:nvPicPr>
        <p:blipFill>
          <a:blip r:embed="rId3"/>
          <a:stretch/>
        </p:blipFill>
        <p:spPr>
          <a:xfrm>
            <a:off x="2209680" y="2126160"/>
            <a:ext cx="7509960" cy="4388040"/>
          </a:xfrm>
          <a:prstGeom prst="rect">
            <a:avLst/>
          </a:prstGeom>
          <a:ln>
            <a:noFill/>
          </a:ln>
        </p:spPr>
      </p:pic>
      <p:pic>
        <p:nvPicPr>
          <p:cNvPr id="124" name="Picture 4" descr=""/>
          <p:cNvPicPr/>
          <p:nvPr/>
        </p:nvPicPr>
        <p:blipFill>
          <a:blip r:embed="rId4"/>
          <a:stretch/>
        </p:blipFill>
        <p:spPr>
          <a:xfrm>
            <a:off x="2209680" y="2126160"/>
            <a:ext cx="7509960" cy="4388040"/>
          </a:xfrm>
          <a:prstGeom prst="rect">
            <a:avLst/>
          </a:prstGeom>
          <a:ln>
            <a:noFill/>
          </a:ln>
        </p:spPr>
      </p:pic>
    </p:spTree>
  </p:cSld>
  <p:transition spd="slow">
    <p:push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 flipV="1">
            <a:off x="2057400" y="163440"/>
            <a:ext cx="10553760" cy="1329120"/>
          </a:xfrm>
          <a:prstGeom prst="snip2DiagRect">
            <a:avLst>
              <a:gd name="adj1" fmla="val 0"/>
              <a:gd name="adj2" fmla="val 42172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26" name="CustomShape 2"/>
          <p:cNvSpPr/>
          <p:nvPr/>
        </p:nvSpPr>
        <p:spPr>
          <a:xfrm flipV="1">
            <a:off x="1985400" y="284040"/>
            <a:ext cx="10576080" cy="1562760"/>
          </a:xfrm>
          <a:prstGeom prst="snip2DiagRect">
            <a:avLst>
              <a:gd name="adj1" fmla="val 0"/>
              <a:gd name="adj2" fmla="val 42172"/>
            </a:avLst>
          </a:prstGeom>
          <a:solidFill>
            <a:srgbClr val="17037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27" name="TextShape 3"/>
          <p:cNvSpPr txBox="1"/>
          <p:nvPr/>
        </p:nvSpPr>
        <p:spPr>
          <a:xfrm>
            <a:off x="2057400" y="735120"/>
            <a:ext cx="10301760" cy="662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4200" spc="-1" strike="noStrike">
                <a:solidFill>
                  <a:srgbClr val="ffffff"/>
                </a:solidFill>
                <a:latin typeface="Century Gothic"/>
              </a:rPr>
              <a:t>Квиз «200 лет Енисейской губернии»</a:t>
            </a:r>
            <a:endParaRPr b="0" lang="ru-RU" sz="4200" spc="-1" strike="noStrike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128" name="Рисунок 12" descr=""/>
          <p:cNvPicPr/>
          <p:nvPr/>
        </p:nvPicPr>
        <p:blipFill>
          <a:blip r:embed="rId1"/>
          <a:stretch/>
        </p:blipFill>
        <p:spPr>
          <a:xfrm>
            <a:off x="113040" y="-226800"/>
            <a:ext cx="1456560" cy="2021400"/>
          </a:xfrm>
          <a:prstGeom prst="rect">
            <a:avLst/>
          </a:prstGeom>
          <a:ln>
            <a:noFill/>
          </a:ln>
        </p:spPr>
      </p:pic>
      <p:pic>
        <p:nvPicPr>
          <p:cNvPr id="129" name="Рисунок 5" descr=""/>
          <p:cNvPicPr/>
          <p:nvPr/>
        </p:nvPicPr>
        <p:blipFill>
          <a:blip r:embed="rId2"/>
          <a:srcRect l="7695" t="6741" r="6437" b="9144"/>
          <a:stretch/>
        </p:blipFill>
        <p:spPr>
          <a:xfrm>
            <a:off x="5803560" y="2339280"/>
            <a:ext cx="5792040" cy="3782880"/>
          </a:xfrm>
          <a:prstGeom prst="rect">
            <a:avLst/>
          </a:prstGeom>
          <a:ln>
            <a:noFill/>
          </a:ln>
        </p:spPr>
      </p:pic>
      <p:pic>
        <p:nvPicPr>
          <p:cNvPr id="130" name="Рисунок 6" descr=""/>
          <p:cNvPicPr/>
          <p:nvPr/>
        </p:nvPicPr>
        <p:blipFill>
          <a:blip r:embed="rId3"/>
          <a:stretch/>
        </p:blipFill>
        <p:spPr>
          <a:xfrm>
            <a:off x="640080" y="2339280"/>
            <a:ext cx="5674680" cy="3782880"/>
          </a:xfrm>
          <a:prstGeom prst="rect">
            <a:avLst/>
          </a:prstGeom>
          <a:ln>
            <a:noFill/>
          </a:ln>
        </p:spPr>
      </p:pic>
    </p:spTree>
  </p:cSld>
  <p:transition spd="slow">
    <p:push dir="r"/>
  </p:transition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 flipV="1">
            <a:off x="2057400" y="163440"/>
            <a:ext cx="10553760" cy="1329120"/>
          </a:xfrm>
          <a:prstGeom prst="snip2DiagRect">
            <a:avLst>
              <a:gd name="adj1" fmla="val 0"/>
              <a:gd name="adj2" fmla="val 42172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32" name="CustomShape 2"/>
          <p:cNvSpPr/>
          <p:nvPr/>
        </p:nvSpPr>
        <p:spPr>
          <a:xfrm flipV="1">
            <a:off x="2209680" y="284040"/>
            <a:ext cx="10576080" cy="1562760"/>
          </a:xfrm>
          <a:prstGeom prst="snip2DiagRect">
            <a:avLst>
              <a:gd name="adj1" fmla="val 0"/>
              <a:gd name="adj2" fmla="val 42172"/>
            </a:avLst>
          </a:prstGeom>
          <a:solidFill>
            <a:srgbClr val="17037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pic>
        <p:nvPicPr>
          <p:cNvPr id="133" name="Рисунок 12" descr=""/>
          <p:cNvPicPr/>
          <p:nvPr/>
        </p:nvPicPr>
        <p:blipFill>
          <a:blip r:embed="rId1"/>
          <a:stretch/>
        </p:blipFill>
        <p:spPr>
          <a:xfrm>
            <a:off x="113040" y="-226800"/>
            <a:ext cx="1456560" cy="2021400"/>
          </a:xfrm>
          <a:prstGeom prst="rect">
            <a:avLst/>
          </a:prstGeom>
          <a:ln>
            <a:noFill/>
          </a:ln>
        </p:spPr>
      </p:pic>
      <p:pic>
        <p:nvPicPr>
          <p:cNvPr id="134" name="Рисунок 2" descr=""/>
          <p:cNvPicPr/>
          <p:nvPr/>
        </p:nvPicPr>
        <p:blipFill>
          <a:blip r:embed="rId2"/>
          <a:stretch/>
        </p:blipFill>
        <p:spPr>
          <a:xfrm>
            <a:off x="1379160" y="1397880"/>
            <a:ext cx="4233960" cy="5645160"/>
          </a:xfrm>
          <a:prstGeom prst="rect">
            <a:avLst/>
          </a:prstGeom>
          <a:ln>
            <a:noFill/>
          </a:ln>
        </p:spPr>
      </p:pic>
      <p:sp>
        <p:nvSpPr>
          <p:cNvPr id="135" name="TextShape 3"/>
          <p:cNvSpPr txBox="1"/>
          <p:nvPr/>
        </p:nvSpPr>
        <p:spPr>
          <a:xfrm>
            <a:off x="2774880" y="712440"/>
            <a:ext cx="9416520" cy="661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</a:pPr>
            <a:r>
              <a:rPr b="1" lang="ru-RU" sz="4400" spc="-1" strike="noStrike">
                <a:solidFill>
                  <a:srgbClr val="ffffff"/>
                </a:solidFill>
                <a:latin typeface="Century Gothic"/>
              </a:rPr>
              <a:t>Спилс-карта Иланского района </a:t>
            </a:r>
            <a:endParaRPr b="0" lang="ru-RU" sz="4400" spc="-1" strike="noStrike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136" name="Рисунок 1" descr=""/>
          <p:cNvPicPr/>
          <p:nvPr/>
        </p:nvPicPr>
        <p:blipFill>
          <a:blip r:embed="rId3"/>
          <a:stretch/>
        </p:blipFill>
        <p:spPr>
          <a:xfrm>
            <a:off x="6642000" y="2096640"/>
            <a:ext cx="3710520" cy="4697280"/>
          </a:xfrm>
          <a:prstGeom prst="rect">
            <a:avLst/>
          </a:prstGeom>
          <a:ln>
            <a:noFill/>
          </a:ln>
        </p:spPr>
      </p:pic>
    </p:spTree>
  </p:cSld>
  <p:transition spd="slow">
    <p:push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 flipV="1">
            <a:off x="2057400" y="163440"/>
            <a:ext cx="10553760" cy="1329120"/>
          </a:xfrm>
          <a:prstGeom prst="snip2DiagRect">
            <a:avLst>
              <a:gd name="adj1" fmla="val 0"/>
              <a:gd name="adj2" fmla="val 42172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38" name="CustomShape 2"/>
          <p:cNvSpPr/>
          <p:nvPr/>
        </p:nvSpPr>
        <p:spPr>
          <a:xfrm flipV="1">
            <a:off x="2209680" y="284040"/>
            <a:ext cx="10576080" cy="1562760"/>
          </a:xfrm>
          <a:prstGeom prst="snip2DiagRect">
            <a:avLst>
              <a:gd name="adj1" fmla="val 0"/>
              <a:gd name="adj2" fmla="val 42172"/>
            </a:avLst>
          </a:prstGeom>
          <a:solidFill>
            <a:srgbClr val="17037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39" name="TextShape 3"/>
          <p:cNvSpPr txBox="1"/>
          <p:nvPr/>
        </p:nvSpPr>
        <p:spPr>
          <a:xfrm>
            <a:off x="2942640" y="735120"/>
            <a:ext cx="9416880" cy="662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4200" spc="-1" strike="noStrike">
                <a:solidFill>
                  <a:srgbClr val="ffffff"/>
                </a:solidFill>
                <a:latin typeface="Century Gothic"/>
              </a:rPr>
              <a:t>Юбилейная открытка</a:t>
            </a:r>
            <a:endParaRPr b="0" lang="ru-RU" sz="4200" spc="-1" strike="noStrike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140" name="Рисунок 12" descr=""/>
          <p:cNvPicPr/>
          <p:nvPr/>
        </p:nvPicPr>
        <p:blipFill>
          <a:blip r:embed="rId1"/>
          <a:stretch/>
        </p:blipFill>
        <p:spPr>
          <a:xfrm>
            <a:off x="113040" y="-226800"/>
            <a:ext cx="1456560" cy="2021400"/>
          </a:xfrm>
          <a:prstGeom prst="rect">
            <a:avLst/>
          </a:prstGeom>
          <a:ln>
            <a:noFill/>
          </a:ln>
        </p:spPr>
      </p:pic>
      <p:pic>
        <p:nvPicPr>
          <p:cNvPr id="141" name="Рисунок 2" descr=""/>
          <p:cNvPicPr/>
          <p:nvPr/>
        </p:nvPicPr>
        <p:blipFill>
          <a:blip r:embed="rId2"/>
          <a:stretch/>
        </p:blipFill>
        <p:spPr>
          <a:xfrm>
            <a:off x="2322000" y="2298240"/>
            <a:ext cx="7350840" cy="4133520"/>
          </a:xfrm>
          <a:prstGeom prst="rect">
            <a:avLst/>
          </a:prstGeom>
          <a:ln>
            <a:noFill/>
          </a:ln>
        </p:spPr>
      </p:pic>
    </p:spTree>
  </p:cSld>
  <p:transition spd="slow">
    <p:push dir="r"/>
  </p:transition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withEffect" fill="hold" presetClass="emph" presetID="32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Application>LibreOffice/6.4.7.2$Linux_X86_64 LibreOffice_project/40$Build-2</Application>
  <Words>246</Words>
  <Paragraphs>40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2021-03-23T08:07:29Z</dcterms:created>
  <dc:creator>Точка Роста</dc:creator>
  <dc:description/>
  <dc:language>ru-RU</dc:language>
  <cp:lastModifiedBy>uchenik</cp:lastModifiedBy>
  <dcterms:modified xsi:type="dcterms:W3CDTF">2022-03-05T03:01:38Z</dcterms:modified>
  <cp:revision>98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